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  <p:sldId id="262" r:id="rId7"/>
    <p:sldId id="263" r:id="rId8"/>
    <p:sldId id="264" r:id="rId9"/>
    <p:sldId id="25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12/17/24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12/17/24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12/17/24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commons.wikimedia.org/wiki/File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hyperlink" Target="http://graphicdesign.stackexchange.com/questions/29844/how-to-make-this-hand-colored-drawing-even-more-fancier" TargetMode="External"/><Relationship Id="rId7" Type="http://schemas.openxmlformats.org/officeDocument/2006/relationships/hyperlink" Target="http://gartic.com.br/outronuno/desenho-jogo/1272082172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gif"/><Relationship Id="rId5" Type="http://schemas.openxmlformats.org/officeDocument/2006/relationships/hyperlink" Target="https://pixabay.com/fr/internet-web-monde-la-souris-terre-42584/" TargetMode="External"/><Relationship Id="rId4" Type="http://schemas.openxmlformats.org/officeDocument/2006/relationships/image" Target="../media/image11.png"/><Relationship Id="rId9" Type="http://schemas.openxmlformats.org/officeDocument/2006/relationships/hyperlink" Target="http://santiagobibe.blogspot.com/2011/06/visao-junior.html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creativecommons.org/licenses/by-nc-sa/4.0/?ref=chooser-v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5037A8-67BE-4081-AEE3-4D5EE1BE4D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7410" y="1788454"/>
            <a:ext cx="9992138" cy="2098226"/>
          </a:xfrm>
        </p:spPr>
        <p:txBody>
          <a:bodyPr/>
          <a:lstStyle/>
          <a:p>
            <a:r>
              <a:rPr lang="pt-PT" dirty="0"/>
              <a:t>Pesquisar+</a:t>
            </a:r>
            <a:br>
              <a:rPr lang="pt-PT" dirty="0"/>
            </a:br>
            <a:r>
              <a:rPr lang="pt-PT" dirty="0"/>
              <a:t>                           Saber+</a:t>
            </a:r>
            <a:br>
              <a:rPr lang="pt-PT" dirty="0"/>
            </a:br>
            <a:r>
              <a:rPr lang="pt-PT" sz="1400" b="1" dirty="0">
                <a:solidFill>
                  <a:schemeClr val="tx1"/>
                </a:solidFill>
              </a:rPr>
              <a:t>1.º ciclo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652444C-0F49-41E6-BA4F-DA88D6A8D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064" y="5491387"/>
            <a:ext cx="1074239" cy="675659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7A02A8C-FBA5-45FC-9696-B911572745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230" r="52182" b="1"/>
          <a:stretch/>
        </p:blipFill>
        <p:spPr>
          <a:xfrm>
            <a:off x="6533133" y="5503395"/>
            <a:ext cx="1343041" cy="663651"/>
          </a:xfrm>
          <a:prstGeom prst="rect">
            <a:avLst/>
          </a:prstGeom>
          <a:solidFill>
            <a:schemeClr val="accent1"/>
          </a:solidFill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44841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085C88-51B6-443E-8D5A-DD1A97619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25" y="296384"/>
            <a:ext cx="9995740" cy="4601448"/>
          </a:xfrm>
          <a:solidFill>
            <a:schemeClr val="accent1"/>
          </a:solidFill>
          <a:ln>
            <a:noFill/>
          </a:ln>
        </p:spPr>
        <p:txBody>
          <a:bodyPr/>
          <a:lstStyle/>
          <a:p>
            <a:r>
              <a:rPr lang="pt-PT" dirty="0"/>
              <a:t>Vamos 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A8D1C77C-7000-4CA3-A0AD-56CCD5F4F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5043" y="4972133"/>
            <a:ext cx="10495722" cy="634627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pt-PT" b="1" dirty="0">
                <a:solidFill>
                  <a:schemeClr val="bg1"/>
                </a:solidFill>
              </a:rPr>
              <a:t>Vamos perguntar ao professor! Ele é que vai definir as regras do trabalho.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AFA5B61-CD96-4698-8180-27CB17B842E5}"/>
              </a:ext>
            </a:extLst>
          </p:cNvPr>
          <p:cNvSpPr txBox="1"/>
          <p:nvPr/>
        </p:nvSpPr>
        <p:spPr>
          <a:xfrm>
            <a:off x="808382" y="463826"/>
            <a:ext cx="9409043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>
                <a:solidFill>
                  <a:schemeClr val="accent6">
                    <a:lumMod val="50000"/>
                  </a:schemeClr>
                </a:solidFill>
              </a:rPr>
              <a:t>Vamos fazer um trabalho de pesquisa!</a:t>
            </a:r>
          </a:p>
          <a:p>
            <a:pPr algn="ctr"/>
            <a:endParaRPr lang="pt-PT" sz="32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pt-PT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" name="Bolha de Pensamento: Nuvem 4">
            <a:extLst>
              <a:ext uri="{FF2B5EF4-FFF2-40B4-BE49-F238E27FC236}">
                <a16:creationId xmlns:a16="http://schemas.microsoft.com/office/drawing/2014/main" id="{A18FEBAF-BB94-49D4-B3B3-654C10430E08}"/>
              </a:ext>
            </a:extLst>
          </p:cNvPr>
          <p:cNvSpPr/>
          <p:nvPr/>
        </p:nvSpPr>
        <p:spPr>
          <a:xfrm>
            <a:off x="1338471" y="1126435"/>
            <a:ext cx="2955234" cy="2690727"/>
          </a:xfrm>
          <a:prstGeom prst="cloudCallout">
            <a:avLst>
              <a:gd name="adj1" fmla="val -64311"/>
              <a:gd name="adj2" fmla="val 62501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bg1"/>
                </a:solidFill>
              </a:rPr>
              <a:t>O que vou pesquisar?</a:t>
            </a:r>
          </a:p>
          <a:p>
            <a:pPr algn="ctr"/>
            <a:r>
              <a:rPr lang="pt-PT" sz="2000" b="1" dirty="0">
                <a:solidFill>
                  <a:schemeClr val="bg1"/>
                </a:solidFill>
              </a:rPr>
              <a:t>Qual é o tema do meu trabalho de pesquisa?</a:t>
            </a:r>
          </a:p>
        </p:txBody>
      </p:sp>
      <p:sp>
        <p:nvSpPr>
          <p:cNvPr id="6" name="Bolha de Pensamento: Nuvem 5">
            <a:extLst>
              <a:ext uri="{FF2B5EF4-FFF2-40B4-BE49-F238E27FC236}">
                <a16:creationId xmlns:a16="http://schemas.microsoft.com/office/drawing/2014/main" id="{61752E7C-AAF9-4B59-A803-7DFE29E83B56}"/>
              </a:ext>
            </a:extLst>
          </p:cNvPr>
          <p:cNvSpPr/>
          <p:nvPr/>
        </p:nvSpPr>
        <p:spPr>
          <a:xfrm>
            <a:off x="4479237" y="1637179"/>
            <a:ext cx="2544417" cy="2179983"/>
          </a:xfrm>
          <a:prstGeom prst="cloudCallout">
            <a:avLst>
              <a:gd name="adj1" fmla="val -19287"/>
              <a:gd name="adj2" fmla="val 80737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bg1"/>
                </a:solidFill>
              </a:rPr>
              <a:t>Vai ser um trabalho individual ou em grupo?</a:t>
            </a:r>
          </a:p>
        </p:txBody>
      </p:sp>
      <p:sp>
        <p:nvSpPr>
          <p:cNvPr id="7" name="Bolha de Pensamento: Nuvem 6">
            <a:extLst>
              <a:ext uri="{FF2B5EF4-FFF2-40B4-BE49-F238E27FC236}">
                <a16:creationId xmlns:a16="http://schemas.microsoft.com/office/drawing/2014/main" id="{569102B0-EF37-4F5A-9913-B7B8D0DB5FC9}"/>
              </a:ext>
            </a:extLst>
          </p:cNvPr>
          <p:cNvSpPr/>
          <p:nvPr/>
        </p:nvSpPr>
        <p:spPr>
          <a:xfrm>
            <a:off x="7275443" y="889734"/>
            <a:ext cx="3392557" cy="2807624"/>
          </a:xfrm>
          <a:prstGeom prst="cloudCallout">
            <a:avLst>
              <a:gd name="adj1" fmla="val 39951"/>
              <a:gd name="adj2" fmla="val 67855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bg1"/>
                </a:solidFill>
              </a:rPr>
              <a:t>       Como vou apresentar o meu trabalho?</a:t>
            </a:r>
          </a:p>
          <a:p>
            <a:pPr algn="ctr"/>
            <a:r>
              <a:rPr lang="pt-PT" sz="2000" b="1" dirty="0">
                <a:solidFill>
                  <a:schemeClr val="bg1"/>
                </a:solidFill>
              </a:rPr>
              <a:t>Trabalho escrito? Cartaz? Apresentação digital?</a:t>
            </a:r>
          </a:p>
        </p:txBody>
      </p:sp>
      <p:sp>
        <p:nvSpPr>
          <p:cNvPr id="9" name="Sorriso 8">
            <a:extLst>
              <a:ext uri="{FF2B5EF4-FFF2-40B4-BE49-F238E27FC236}">
                <a16:creationId xmlns:a16="http://schemas.microsoft.com/office/drawing/2014/main" id="{7078D268-0218-4414-A691-A36314246A4D}"/>
              </a:ext>
            </a:extLst>
          </p:cNvPr>
          <p:cNvSpPr/>
          <p:nvPr/>
        </p:nvSpPr>
        <p:spPr>
          <a:xfrm>
            <a:off x="354207" y="4972133"/>
            <a:ext cx="573446" cy="542506"/>
          </a:xfrm>
          <a:prstGeom prst="smileyFac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37006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7FF31C-0F33-4D95-AA32-4C6E92AAA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25" y="304800"/>
            <a:ext cx="9902975" cy="344557"/>
          </a:xfrm>
        </p:spPr>
        <p:txBody>
          <a:bodyPr>
            <a:noAutofit/>
          </a:bodyPr>
          <a:lstStyle/>
          <a:p>
            <a:pPr algn="l"/>
            <a:r>
              <a:rPr lang="pt-PT" sz="2400" b="1" dirty="0"/>
              <a:t>Antes de começar…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D9F840BF-4D01-417A-B3AE-8FF0A4F294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304" y="649357"/>
            <a:ext cx="10548731" cy="4969566"/>
          </a:xfrm>
          <a:solidFill>
            <a:schemeClr val="accent1"/>
          </a:solidFill>
        </p:spPr>
        <p:txBody>
          <a:bodyPr>
            <a:normAutofit lnSpcReduction="10000"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PT" b="1" dirty="0">
                <a:solidFill>
                  <a:schemeClr val="bg1"/>
                </a:solidFill>
              </a:rPr>
              <a:t>O tema do trabalho deve ficar muito claro (pede ajuda, de forma a reduzires o âmbito da pesquisa; assim não perderás tempo, nem te sentirás perdido)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PT" b="1" dirty="0">
              <a:solidFill>
                <a:schemeClr val="bg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PT" b="1" dirty="0">
                <a:solidFill>
                  <a:schemeClr val="bg1"/>
                </a:solidFill>
              </a:rPr>
              <a:t>Deves perceber exatamente aquilo que o professor pretende!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PT" b="1" dirty="0">
              <a:solidFill>
                <a:schemeClr val="bg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PT" b="1" dirty="0">
                <a:solidFill>
                  <a:schemeClr val="bg1"/>
                </a:solidFill>
              </a:rPr>
              <a:t>Como e por onde começar?</a:t>
            </a:r>
          </a:p>
          <a:p>
            <a:pPr algn="just"/>
            <a:endParaRPr lang="pt-PT" b="1" dirty="0">
              <a:solidFill>
                <a:schemeClr val="bg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PT" b="1" dirty="0">
                <a:solidFill>
                  <a:schemeClr val="bg1"/>
                </a:solidFill>
              </a:rPr>
              <a:t>Onde encontro a informação necessária?  </a:t>
            </a:r>
          </a:p>
          <a:p>
            <a:pPr algn="just"/>
            <a:endParaRPr lang="pt-PT" b="1" dirty="0">
              <a:solidFill>
                <a:schemeClr val="bg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PT" b="1" dirty="0">
                <a:solidFill>
                  <a:schemeClr val="bg1"/>
                </a:solidFill>
              </a:rPr>
              <a:t>O que faço com a informação que encontrei</a:t>
            </a:r>
          </a:p>
          <a:p>
            <a:pPr algn="just"/>
            <a:endParaRPr lang="pt-PT" b="1" dirty="0">
              <a:solidFill>
                <a:schemeClr val="bg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PT" b="1" dirty="0">
                <a:solidFill>
                  <a:schemeClr val="bg1"/>
                </a:solidFill>
              </a:rPr>
              <a:t>Como organizo o meu trabalho?</a:t>
            </a:r>
          </a:p>
          <a:p>
            <a:pPr algn="just"/>
            <a:r>
              <a:rPr lang="pt-PT" dirty="0"/>
              <a:t> 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PT" dirty="0">
              <a:solidFill>
                <a:schemeClr val="tx1"/>
              </a:solidFill>
            </a:endParaRP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277AD4CC-69E5-BAE8-CA56-B03410B712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63403" y="2402919"/>
            <a:ext cx="2002526" cy="1499566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06A1EFD9-AF04-0BAA-7570-E46A46C4EDA1}"/>
              </a:ext>
            </a:extLst>
          </p:cNvPr>
          <p:cNvSpPr txBox="1"/>
          <p:nvPr/>
        </p:nvSpPr>
        <p:spPr>
          <a:xfrm>
            <a:off x="8008374" y="4074763"/>
            <a:ext cx="2659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dirty="0">
                <a:solidFill>
                  <a:schemeClr val="bg1"/>
                </a:solidFill>
              </a:rPr>
              <a:t>openclipart.org/download/284466/publicdomainq-0006933tjshchhttps://.svg</a:t>
            </a:r>
          </a:p>
        </p:txBody>
      </p:sp>
    </p:spTree>
    <p:extLst>
      <p:ext uri="{BB962C8B-B14F-4D97-AF65-F5344CB8AC3E}">
        <p14:creationId xmlns:p14="http://schemas.microsoft.com/office/powerpoint/2010/main" val="1077516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A8D1C77C-7000-4CA3-A0AD-56CCD5F4F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5043" y="1034509"/>
            <a:ext cx="10495722" cy="4551956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l"/>
            <a:r>
              <a:rPr lang="pt-PT" b="1" dirty="0">
                <a:solidFill>
                  <a:schemeClr val="bg1"/>
                </a:solidFill>
              </a:rPr>
              <a:t>                          </a:t>
            </a:r>
          </a:p>
          <a:p>
            <a:pPr algn="l"/>
            <a:r>
              <a:rPr lang="pt-PT" b="1" dirty="0">
                <a:solidFill>
                  <a:schemeClr val="bg1"/>
                </a:solidFill>
              </a:rPr>
              <a:t>                                            O professor esclareceu:</a:t>
            </a:r>
          </a:p>
          <a:p>
            <a:pPr algn="l"/>
            <a:endParaRPr lang="pt-PT" b="1" dirty="0">
              <a:solidFill>
                <a:schemeClr val="bg1"/>
              </a:solidFill>
            </a:endParaRPr>
          </a:p>
          <a:p>
            <a:pPr algn="l"/>
            <a:r>
              <a:rPr lang="pt-PT" b="1" dirty="0">
                <a:solidFill>
                  <a:schemeClr val="bg1"/>
                </a:solidFill>
              </a:rPr>
              <a:t>			O tema do trabalho: ANIMAIS EM VIAS DE EXTINÇÃO</a:t>
            </a:r>
          </a:p>
          <a:p>
            <a:pPr algn="l"/>
            <a:r>
              <a:rPr lang="pt-PT" b="1" dirty="0">
                <a:solidFill>
                  <a:schemeClr val="bg1"/>
                </a:solidFill>
              </a:rPr>
              <a:t>			</a:t>
            </a:r>
          </a:p>
          <a:p>
            <a:pPr algn="l"/>
            <a:r>
              <a:rPr lang="pt-PT" b="1" dirty="0">
                <a:solidFill>
                  <a:schemeClr val="bg1"/>
                </a:solidFill>
              </a:rPr>
              <a:t>			O formato de apresentação: TRABALHO ESCRITO (</a:t>
            </a:r>
            <a:r>
              <a:rPr lang="pt-PT" b="1" dirty="0" err="1">
                <a:solidFill>
                  <a:schemeClr val="bg1"/>
                </a:solidFill>
              </a:rPr>
              <a:t>word</a:t>
            </a:r>
            <a:r>
              <a:rPr lang="pt-PT" b="1" dirty="0">
                <a:solidFill>
                  <a:schemeClr val="bg1"/>
                </a:solidFill>
              </a:rPr>
              <a:t>)</a:t>
            </a:r>
          </a:p>
          <a:p>
            <a:pPr algn="l"/>
            <a:r>
              <a:rPr lang="pt-PT" sz="1000" b="1" dirty="0">
                <a:solidFill>
                  <a:schemeClr val="bg1"/>
                </a:solidFill>
                <a:hlinkClick r:id="rId2"/>
              </a:rPr>
              <a:t>https://commons.wikimedia.org/wiki/File</a:t>
            </a:r>
            <a:r>
              <a:rPr lang="pt-PT" sz="1000" b="1" dirty="0">
                <a:solidFill>
                  <a:schemeClr val="bg1"/>
                </a:solidFill>
              </a:rPr>
              <a:t>:</a:t>
            </a:r>
          </a:p>
          <a:p>
            <a:pPr algn="l"/>
            <a:r>
              <a:rPr lang="pt-PT" b="1" dirty="0">
                <a:solidFill>
                  <a:schemeClr val="bg1"/>
                </a:solidFill>
              </a:rPr>
              <a:t>		            </a:t>
            </a:r>
          </a:p>
          <a:p>
            <a:pPr algn="l"/>
            <a:r>
              <a:rPr lang="pt-PT" b="1" dirty="0">
                <a:solidFill>
                  <a:schemeClr val="bg1"/>
                </a:solidFill>
              </a:rPr>
              <a:t>			Metodologia de trabalho: GRUPOS DE DOIS ALUNOS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AFA5B61-CD96-4698-8180-27CB17B842E5}"/>
              </a:ext>
            </a:extLst>
          </p:cNvPr>
          <p:cNvSpPr txBox="1"/>
          <p:nvPr/>
        </p:nvSpPr>
        <p:spPr>
          <a:xfrm>
            <a:off x="265043" y="449734"/>
            <a:ext cx="1017766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PT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PT" sz="3200" b="1" dirty="0">
                <a:solidFill>
                  <a:schemeClr val="accent1"/>
                </a:solidFill>
              </a:rPr>
              <a:t>1.ª ETAPA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D2BEB5A5-F78E-D460-B330-513EEDE28B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458322" y="589935"/>
            <a:ext cx="6061257" cy="340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476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7FF31C-0F33-4D95-AA32-4C6E92AAA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25" y="185530"/>
            <a:ext cx="9902975" cy="344557"/>
          </a:xfrm>
        </p:spPr>
        <p:txBody>
          <a:bodyPr>
            <a:noAutofit/>
          </a:bodyPr>
          <a:lstStyle/>
          <a:p>
            <a:pPr algn="l"/>
            <a:r>
              <a:rPr lang="pt-PT" sz="2400" b="1" dirty="0"/>
              <a:t>Continuando…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D9F840BF-4D01-417A-B3AE-8FF0A4F294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304" y="530087"/>
            <a:ext cx="10548731" cy="5115339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just"/>
            <a:r>
              <a:rPr lang="pt-PT" dirty="0"/>
              <a:t>  </a:t>
            </a:r>
          </a:p>
          <a:p>
            <a:pPr algn="just"/>
            <a:r>
              <a:rPr lang="pt-PT" b="1" dirty="0">
                <a:solidFill>
                  <a:schemeClr val="bg1"/>
                </a:solidFill>
              </a:rPr>
              <a:t>Vou refletir…</a:t>
            </a:r>
            <a:endParaRPr lang="pt-PT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PT" dirty="0">
                <a:solidFill>
                  <a:schemeClr val="bg1"/>
                </a:solidFill>
              </a:rPr>
              <a:t>		       </a:t>
            </a:r>
            <a:r>
              <a:rPr lang="pt-PT" sz="3200" b="1" dirty="0">
                <a:solidFill>
                  <a:schemeClr val="bg1"/>
                </a:solidFill>
              </a:rPr>
              <a:t>O que já sei sobre o tema?</a:t>
            </a:r>
          </a:p>
          <a:p>
            <a:pPr algn="just">
              <a:lnSpc>
                <a:spcPct val="150000"/>
              </a:lnSpc>
            </a:pPr>
            <a:r>
              <a:rPr lang="pt-PT" b="1" dirty="0">
                <a:solidFill>
                  <a:schemeClr val="bg1"/>
                </a:solidFill>
              </a:rPr>
              <a:t>		       Que animais conheço em vias de extinção? </a:t>
            </a:r>
          </a:p>
          <a:p>
            <a:pPr algn="just">
              <a:lnSpc>
                <a:spcPct val="150000"/>
              </a:lnSpc>
            </a:pPr>
            <a:r>
              <a:rPr lang="pt-PT" b="1" dirty="0">
                <a:solidFill>
                  <a:schemeClr val="bg1"/>
                </a:solidFill>
              </a:rPr>
              <a:t>                               Existem animais em vias de extinção em Portugal? Quais? </a:t>
            </a:r>
          </a:p>
          <a:p>
            <a:pPr algn="just">
              <a:lnSpc>
                <a:spcPct val="150000"/>
              </a:lnSpc>
            </a:pPr>
            <a:r>
              <a:rPr lang="pt-PT" b="1" dirty="0">
                <a:solidFill>
                  <a:schemeClr val="bg1"/>
                </a:solidFill>
              </a:rPr>
              <a:t>                              Como podemos ajudar a resolver este problema?</a:t>
            </a:r>
            <a:endParaRPr lang="pt-PT" sz="1000" dirty="0">
              <a:solidFill>
                <a:schemeClr val="bg1"/>
              </a:solidFill>
            </a:endParaRPr>
          </a:p>
          <a:p>
            <a:pPr algn="just"/>
            <a:r>
              <a:rPr lang="pt-PT" sz="1000" dirty="0">
                <a:solidFill>
                  <a:schemeClr val="bg1"/>
                </a:solidFill>
              </a:rPr>
              <a:t>https://openclipart.org/image/400px/296144</a:t>
            </a:r>
            <a:r>
              <a:rPr lang="pt-PT" dirty="0">
                <a:solidFill>
                  <a:schemeClr val="bg1"/>
                </a:solidFill>
              </a:rPr>
              <a:t>    </a:t>
            </a:r>
          </a:p>
          <a:p>
            <a:pPr algn="just"/>
            <a:r>
              <a:rPr lang="pt-PT" b="1" dirty="0">
                <a:solidFill>
                  <a:schemeClr val="bg1"/>
                </a:solidFill>
              </a:rPr>
              <a:t>				        </a:t>
            </a:r>
            <a:r>
              <a:rPr lang="pt-PT" sz="3600" b="1" dirty="0">
                <a:solidFill>
                  <a:schemeClr val="bg1"/>
                </a:solidFill>
              </a:rPr>
              <a:t>O que ainda não sei?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EB2DEFA-0407-8B20-58C7-A1062456B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095" y="1531631"/>
            <a:ext cx="1457739" cy="2245706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F312D8FB-2F1F-1DCE-8243-6532AFD92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2042" y="3121377"/>
            <a:ext cx="1804219" cy="1904189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FFDBAD2C-2265-66DB-CE20-CAEFF42FBDDD}"/>
              </a:ext>
            </a:extLst>
          </p:cNvPr>
          <p:cNvSpPr txBox="1"/>
          <p:nvPr/>
        </p:nvSpPr>
        <p:spPr>
          <a:xfrm>
            <a:off x="8000325" y="5025566"/>
            <a:ext cx="28759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dirty="0">
                <a:solidFill>
                  <a:schemeClr val="bg1"/>
                </a:solidFill>
              </a:rPr>
              <a:t>https://openclipart.org/image/800px/304902</a:t>
            </a:r>
          </a:p>
        </p:txBody>
      </p:sp>
    </p:spTree>
    <p:extLst>
      <p:ext uri="{BB962C8B-B14F-4D97-AF65-F5344CB8AC3E}">
        <p14:creationId xmlns:p14="http://schemas.microsoft.com/office/powerpoint/2010/main" val="3482085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7FF31C-0F33-4D95-AA32-4C6E92AAA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25" y="185530"/>
            <a:ext cx="9902975" cy="344557"/>
          </a:xfrm>
        </p:spPr>
        <p:txBody>
          <a:bodyPr>
            <a:noAutofit/>
          </a:bodyPr>
          <a:lstStyle/>
          <a:p>
            <a:pPr algn="l"/>
            <a:r>
              <a:rPr lang="pt-PT" sz="2400" b="1" dirty="0"/>
              <a:t>Continuando…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D9F840BF-4D01-417A-B3AE-8FF0A4F294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8538" y="530087"/>
            <a:ext cx="10641497" cy="5088835"/>
          </a:xfrm>
          <a:solidFill>
            <a:schemeClr val="accent1"/>
          </a:solidFill>
        </p:spPr>
        <p:txBody>
          <a:bodyPr>
            <a:normAutofit fontScale="55000" lnSpcReduction="20000"/>
          </a:bodyPr>
          <a:lstStyle/>
          <a:p>
            <a:pPr marL="342900" indent="-342900" algn="just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pt-PT" sz="3200" b="1" dirty="0">
                <a:solidFill>
                  <a:schemeClr val="bg1"/>
                </a:solidFill>
              </a:rPr>
              <a:t>  Partindo do que já sabes e do que queres saber, faz um levantamento de algumas questões que queres investigar. Parte do mais geral para o mais específico.</a:t>
            </a:r>
          </a:p>
          <a:p>
            <a:pPr algn="just">
              <a:lnSpc>
                <a:spcPct val="170000"/>
              </a:lnSpc>
            </a:pPr>
            <a:r>
              <a:rPr lang="pt-PT" sz="3200" b="1" dirty="0">
                <a:solidFill>
                  <a:schemeClr val="bg1"/>
                </a:solidFill>
              </a:rPr>
              <a:t>   		</a:t>
            </a:r>
          </a:p>
          <a:p>
            <a:pPr algn="just">
              <a:lnSpc>
                <a:spcPct val="170000"/>
              </a:lnSpc>
            </a:pPr>
            <a:r>
              <a:rPr lang="pt-PT" sz="3200" b="1" dirty="0">
                <a:solidFill>
                  <a:schemeClr val="bg1"/>
                </a:solidFill>
              </a:rPr>
              <a:t>	Exemplos:</a:t>
            </a:r>
          </a:p>
          <a:p>
            <a:pPr algn="just">
              <a:lnSpc>
                <a:spcPct val="170000"/>
              </a:lnSpc>
            </a:pPr>
            <a:r>
              <a:rPr lang="pt-PT" sz="3200" b="1" dirty="0">
                <a:solidFill>
                  <a:schemeClr val="bg1"/>
                </a:solidFill>
              </a:rPr>
              <a:t>		O que são animais em vias de extinção?</a:t>
            </a:r>
          </a:p>
          <a:p>
            <a:pPr algn="just">
              <a:lnSpc>
                <a:spcPct val="170000"/>
              </a:lnSpc>
            </a:pPr>
            <a:r>
              <a:rPr lang="pt-PT" sz="3200" b="1" dirty="0">
                <a:solidFill>
                  <a:schemeClr val="bg1"/>
                </a:solidFill>
              </a:rPr>
              <a:t>		O que é a extinção?</a:t>
            </a:r>
          </a:p>
          <a:p>
            <a:pPr algn="just">
              <a:lnSpc>
                <a:spcPct val="170000"/>
              </a:lnSpc>
            </a:pPr>
            <a:r>
              <a:rPr lang="pt-PT" sz="3200" b="1" dirty="0">
                <a:solidFill>
                  <a:schemeClr val="bg1"/>
                </a:solidFill>
              </a:rPr>
              <a:t>		Porque estão em vias de extinção?</a:t>
            </a:r>
          </a:p>
          <a:p>
            <a:pPr algn="just">
              <a:lnSpc>
                <a:spcPct val="170000"/>
              </a:lnSpc>
            </a:pPr>
            <a:r>
              <a:rPr lang="pt-PT" sz="3200" b="1" dirty="0">
                <a:solidFill>
                  <a:schemeClr val="bg1"/>
                </a:solidFill>
              </a:rPr>
              <a:t>		Que animais estão em vias de extinção em Portugal?</a:t>
            </a:r>
          </a:p>
          <a:p>
            <a:pPr algn="just">
              <a:lnSpc>
                <a:spcPct val="170000"/>
              </a:lnSpc>
            </a:pPr>
            <a:r>
              <a:rPr lang="pt-PT" sz="3200" b="1" dirty="0">
                <a:solidFill>
                  <a:schemeClr val="bg1"/>
                </a:solidFill>
              </a:rPr>
              <a:t>		(apresentar alguns)</a:t>
            </a:r>
          </a:p>
          <a:p>
            <a:pPr algn="just">
              <a:lnSpc>
                <a:spcPct val="170000"/>
              </a:lnSpc>
            </a:pPr>
            <a:r>
              <a:rPr lang="pt-PT" sz="3200" b="1" dirty="0">
                <a:solidFill>
                  <a:schemeClr val="bg1"/>
                </a:solidFill>
              </a:rPr>
              <a:t>		O que podemos fazer? (opcional)                         </a:t>
            </a:r>
          </a:p>
          <a:p>
            <a:pPr algn="just">
              <a:lnSpc>
                <a:spcPct val="170000"/>
              </a:lnSpc>
            </a:pPr>
            <a:r>
              <a:rPr lang="pt-PT" sz="2600" i="1" u="sng" dirty="0"/>
              <a:t> </a:t>
            </a:r>
            <a:endParaRPr lang="pt-PT" dirty="0">
              <a:solidFill>
                <a:schemeClr val="bg1"/>
              </a:solidFill>
            </a:endParaRPr>
          </a:p>
          <a:p>
            <a:pPr algn="just"/>
            <a:r>
              <a:rPr lang="pt-PT" dirty="0">
                <a:solidFill>
                  <a:schemeClr val="bg1"/>
                </a:solidFill>
              </a:rPr>
              <a:t>		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919C7DB-5D85-8B37-EA1B-D80F8AE06C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20" t="8185" r="6417" b="12014"/>
          <a:stretch/>
        </p:blipFill>
        <p:spPr>
          <a:xfrm>
            <a:off x="7513294" y="1986129"/>
            <a:ext cx="3218616" cy="2176751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1A21DC40-7F25-6159-2840-768158012B66}"/>
              </a:ext>
            </a:extLst>
          </p:cNvPr>
          <p:cNvSpPr txBox="1"/>
          <p:nvPr/>
        </p:nvSpPr>
        <p:spPr>
          <a:xfrm>
            <a:off x="7801897" y="4162880"/>
            <a:ext cx="29300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dirty="0">
                <a:solidFill>
                  <a:schemeClr val="bg1"/>
                </a:solidFill>
                <a:hlinkClick r:id="rId3"/>
              </a:rPr>
              <a:t>https://commons.wikimedia.org/wiki/File</a:t>
            </a:r>
            <a:r>
              <a:rPr lang="pt-PT" sz="1000" dirty="0">
                <a:solidFill>
                  <a:schemeClr val="bg1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883024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7FF31C-0F33-4D95-AA32-4C6E92AAA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25" y="185530"/>
            <a:ext cx="9902975" cy="344557"/>
          </a:xfrm>
        </p:spPr>
        <p:txBody>
          <a:bodyPr>
            <a:noAutofit/>
          </a:bodyPr>
          <a:lstStyle/>
          <a:p>
            <a:pPr algn="l"/>
            <a:r>
              <a:rPr lang="pt-PT" sz="2400" b="1" dirty="0"/>
              <a:t>2.ª ETAPA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D9F840BF-4D01-417A-B3AE-8FF0A4F294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5288" y="530087"/>
            <a:ext cx="10641496" cy="5088835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just"/>
            <a:r>
              <a:rPr lang="pt-PT" b="1" dirty="0">
                <a:solidFill>
                  <a:schemeClr val="bg1"/>
                </a:solidFill>
              </a:rPr>
              <a:t>Plano de Trabalho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PT" dirty="0">
                <a:solidFill>
                  <a:schemeClr val="bg1"/>
                </a:solidFill>
              </a:rPr>
              <a:t>Com base em cada uma das </a:t>
            </a:r>
            <a:r>
              <a:rPr lang="pt-PT" b="1" dirty="0">
                <a:solidFill>
                  <a:schemeClr val="bg1"/>
                </a:solidFill>
              </a:rPr>
              <a:t>questões</a:t>
            </a:r>
            <a:r>
              <a:rPr lang="pt-PT" dirty="0">
                <a:solidFill>
                  <a:schemeClr val="bg1"/>
                </a:solidFill>
              </a:rPr>
              <a:t> anteriores, fica delineado o esquema de trabalho. A resposta a cada uma das questões pode ser cada um dos </a:t>
            </a:r>
            <a:r>
              <a:rPr lang="pt-PT" b="1" dirty="0">
                <a:solidFill>
                  <a:schemeClr val="bg1"/>
                </a:solidFill>
              </a:rPr>
              <a:t>capítulos</a:t>
            </a:r>
            <a:r>
              <a:rPr lang="pt-PT" dirty="0">
                <a:solidFill>
                  <a:schemeClr val="bg1"/>
                </a:solidFill>
              </a:rPr>
              <a:t>.</a:t>
            </a:r>
            <a:endParaRPr lang="pt-PT" b="1" dirty="0">
              <a:solidFill>
                <a:schemeClr val="bg1"/>
              </a:solidFill>
            </a:endParaRPr>
          </a:p>
          <a:p>
            <a:pPr algn="just"/>
            <a:r>
              <a:rPr lang="pt-PT" dirty="0">
                <a:solidFill>
                  <a:schemeClr val="bg1"/>
                </a:solidFill>
              </a:rPr>
              <a:t>                      </a:t>
            </a:r>
            <a:r>
              <a:rPr lang="pt-PT" sz="3600" dirty="0">
                <a:solidFill>
                  <a:schemeClr val="bg1"/>
                </a:solidFill>
              </a:rPr>
              <a:t>E agora? Onde vou procurar a informação? </a:t>
            </a:r>
          </a:p>
          <a:p>
            <a:pPr algn="just"/>
            <a:endParaRPr lang="pt-PT" dirty="0">
              <a:solidFill>
                <a:schemeClr val="bg1"/>
              </a:solidFill>
            </a:endParaRPr>
          </a:p>
          <a:p>
            <a:pPr algn="just"/>
            <a:r>
              <a:rPr lang="pt-PT" dirty="0">
                <a:solidFill>
                  <a:schemeClr val="bg1"/>
                </a:solidFill>
              </a:rPr>
              <a:t>Na Biblioteca da escola encontras informações sobre o tema, mas onde procurar? </a:t>
            </a:r>
          </a:p>
          <a:p>
            <a:pPr algn="just"/>
            <a:endParaRPr lang="pt-PT" dirty="0">
              <a:solidFill>
                <a:schemeClr val="bg1"/>
              </a:solidFill>
            </a:endParaRPr>
          </a:p>
          <a:p>
            <a:pPr algn="just"/>
            <a:r>
              <a:rPr lang="pt-PT" dirty="0"/>
              <a:t>   </a:t>
            </a:r>
          </a:p>
          <a:p>
            <a:pPr algn="just"/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DC277CD-2D73-4DA0-B3F7-A7EAEA7C28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4333" r="33563"/>
          <a:stretch/>
        </p:blipFill>
        <p:spPr>
          <a:xfrm>
            <a:off x="2451652" y="3659420"/>
            <a:ext cx="954157" cy="1777016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B7F65115-6B4A-40E2-8576-75E121C168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028898" y="3842405"/>
            <a:ext cx="1361479" cy="1376776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4178005F-825E-45B5-9ABE-A23B3761B8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188288" y="3870545"/>
            <a:ext cx="1453767" cy="1376776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988283A2-5A69-440B-981F-E728DCA2B0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507894" y="3842405"/>
            <a:ext cx="1128713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145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7FF31C-0F33-4D95-AA32-4C6E92AAA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25" y="185530"/>
            <a:ext cx="9902975" cy="344557"/>
          </a:xfrm>
        </p:spPr>
        <p:txBody>
          <a:bodyPr>
            <a:noAutofit/>
          </a:bodyPr>
          <a:lstStyle/>
          <a:p>
            <a:pPr algn="l"/>
            <a:r>
              <a:rPr lang="pt-PT" sz="2400" b="1" dirty="0"/>
              <a:t>Continuando…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D9F840BF-4D01-417A-B3AE-8FF0A4F294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5288" y="530087"/>
            <a:ext cx="10681252" cy="5141843"/>
          </a:xfrm>
          <a:solidFill>
            <a:schemeClr val="accent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 lnSpcReduction="10000"/>
          </a:bodyPr>
          <a:lstStyle/>
          <a:p>
            <a:pPr algn="just"/>
            <a:r>
              <a:rPr lang="pt-PT" dirty="0">
                <a:solidFill>
                  <a:schemeClr val="bg1"/>
                </a:solidFill>
              </a:rPr>
              <a:t>Vamos lá pesquisar em:</a:t>
            </a:r>
          </a:p>
          <a:p>
            <a:pPr algn="just"/>
            <a:r>
              <a:rPr lang="pt-PT" dirty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pt-PT" dirty="0">
                <a:solidFill>
                  <a:schemeClr val="bg1"/>
                </a:solidFill>
              </a:rPr>
              <a:t>  </a:t>
            </a:r>
            <a:r>
              <a:rPr lang="pt-PT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Livros</a:t>
            </a:r>
            <a:endParaRPr lang="pt-PT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/>
            <a:r>
              <a:rPr lang="pt-PT" dirty="0">
                <a:solidFill>
                  <a:schemeClr val="bg1"/>
                </a:solidFill>
              </a:rPr>
              <a:t>                 </a:t>
            </a:r>
          </a:p>
          <a:p>
            <a:pPr algn="just"/>
            <a:r>
              <a:rPr lang="pt-PT" dirty="0">
                <a:solidFill>
                  <a:schemeClr val="bg1"/>
                </a:solidFill>
              </a:rPr>
              <a:t>	</a:t>
            </a:r>
            <a:r>
              <a:rPr lang="pt-PT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Enciclopédias </a:t>
            </a:r>
            <a:r>
              <a:rPr lang="pt-PT" dirty="0">
                <a:solidFill>
                  <a:schemeClr val="bg1"/>
                </a:solidFill>
              </a:rPr>
              <a:t>       </a:t>
            </a:r>
          </a:p>
          <a:p>
            <a:pPr algn="just"/>
            <a:r>
              <a:rPr lang="pt-PT" dirty="0">
                <a:solidFill>
                  <a:schemeClr val="bg1"/>
                </a:solidFill>
              </a:rPr>
              <a:t>				</a:t>
            </a:r>
          </a:p>
          <a:p>
            <a:pPr algn="just"/>
            <a:r>
              <a:rPr lang="pt-PT" dirty="0">
                <a:solidFill>
                  <a:schemeClr val="bg1"/>
                </a:solidFill>
              </a:rPr>
              <a:t>			      </a:t>
            </a:r>
            <a:r>
              <a:rPr lang="pt-PT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Revistas/jornais </a:t>
            </a:r>
            <a:r>
              <a:rPr lang="pt-PT" dirty="0">
                <a:solidFill>
                  <a:schemeClr val="bg1"/>
                </a:solidFill>
              </a:rPr>
              <a:t>      </a:t>
            </a:r>
          </a:p>
          <a:p>
            <a:pPr algn="just"/>
            <a:r>
              <a:rPr lang="pt-PT" dirty="0">
                <a:solidFill>
                  <a:schemeClr val="bg1"/>
                </a:solidFill>
              </a:rPr>
              <a:t>							</a:t>
            </a:r>
          </a:p>
          <a:p>
            <a:pPr algn="just"/>
            <a:endParaRPr lang="pt-PT" dirty="0">
              <a:solidFill>
                <a:schemeClr val="bg1"/>
              </a:solidFill>
            </a:endParaRPr>
          </a:p>
          <a:p>
            <a:pPr algn="just"/>
            <a:r>
              <a:rPr lang="pt-PT" dirty="0">
                <a:solidFill>
                  <a:schemeClr val="bg1"/>
                </a:solidFill>
              </a:rPr>
              <a:t>								          </a:t>
            </a:r>
            <a:r>
              <a:rPr lang="pt-PT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Internet</a:t>
            </a:r>
          </a:p>
          <a:p>
            <a:pPr algn="just"/>
            <a:endParaRPr lang="pt-PT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/>
            <a:r>
              <a:rPr lang="pt-PT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NOTA: </a:t>
            </a:r>
            <a:r>
              <a:rPr lang="pt-PT" dirty="0">
                <a:solidFill>
                  <a:schemeClr val="bg1"/>
                </a:solidFill>
              </a:rPr>
              <a:t>Nem todos os sites têm a mesma qualidade! Alguns até podem ter informações erradas ou estar escritas num português incorreto. Tem cuidado!</a:t>
            </a:r>
          </a:p>
          <a:p>
            <a:pPr algn="just"/>
            <a:endParaRPr lang="pt-PT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Bolha de Discurso: Retângulo com Cantos Arredondados 3">
            <a:extLst>
              <a:ext uri="{FF2B5EF4-FFF2-40B4-BE49-F238E27FC236}">
                <a16:creationId xmlns:a16="http://schemas.microsoft.com/office/drawing/2014/main" id="{D8EC2B8F-1A9B-44DB-908D-66B6246A2821}"/>
              </a:ext>
            </a:extLst>
          </p:cNvPr>
          <p:cNvSpPr/>
          <p:nvPr/>
        </p:nvSpPr>
        <p:spPr>
          <a:xfrm>
            <a:off x="1997477" y="1186070"/>
            <a:ext cx="4386470" cy="788505"/>
          </a:xfrm>
          <a:prstGeom prst="wedgeRoundRectCallout">
            <a:avLst>
              <a:gd name="adj1" fmla="val -63613"/>
              <a:gd name="adj2" fmla="val -1647"/>
              <a:gd name="adj3" fmla="val 16667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chemeClr val="bg1"/>
                </a:solidFill>
              </a:rPr>
              <a:t>A informação que encontras nos livros é segura. Começa por consultar o índice.</a:t>
            </a:r>
          </a:p>
        </p:txBody>
      </p:sp>
      <p:sp>
        <p:nvSpPr>
          <p:cNvPr id="6" name="Bolha de Discurso: Oval 5">
            <a:extLst>
              <a:ext uri="{FF2B5EF4-FFF2-40B4-BE49-F238E27FC236}">
                <a16:creationId xmlns:a16="http://schemas.microsoft.com/office/drawing/2014/main" id="{8ACD05CE-113B-4D81-A872-09F1ADD5104C}"/>
              </a:ext>
            </a:extLst>
          </p:cNvPr>
          <p:cNvSpPr/>
          <p:nvPr/>
        </p:nvSpPr>
        <p:spPr>
          <a:xfrm>
            <a:off x="6639339" y="1406386"/>
            <a:ext cx="2464904" cy="1865244"/>
          </a:xfrm>
          <a:prstGeom prst="wedgeEllipseCallout">
            <a:avLst>
              <a:gd name="adj1" fmla="val -88378"/>
              <a:gd name="adj2" fmla="val 42184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chemeClr val="bg1"/>
                </a:solidFill>
              </a:rPr>
              <a:t>Encontras artigos específicos e atuais.</a:t>
            </a:r>
          </a:p>
        </p:txBody>
      </p:sp>
      <p:sp>
        <p:nvSpPr>
          <p:cNvPr id="7" name="Bolha de Discurso: Retângulo 6">
            <a:extLst>
              <a:ext uri="{FF2B5EF4-FFF2-40B4-BE49-F238E27FC236}">
                <a16:creationId xmlns:a16="http://schemas.microsoft.com/office/drawing/2014/main" id="{EBD70F89-1943-4AB3-AF1E-2EDC9AF4010D}"/>
              </a:ext>
            </a:extLst>
          </p:cNvPr>
          <p:cNvSpPr/>
          <p:nvPr/>
        </p:nvSpPr>
        <p:spPr>
          <a:xfrm>
            <a:off x="765025" y="3240158"/>
            <a:ext cx="2464904" cy="1411355"/>
          </a:xfrm>
          <a:prstGeom prst="wedgeRectCallout">
            <a:avLst>
              <a:gd name="adj1" fmla="val -10916"/>
              <a:gd name="adj2" fmla="val -92785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chemeClr val="bg1"/>
                </a:solidFill>
              </a:rPr>
              <a:t>Encontras definições e informações gerias sobre o tema.</a:t>
            </a:r>
          </a:p>
        </p:txBody>
      </p:sp>
      <p:sp>
        <p:nvSpPr>
          <p:cNvPr id="9" name="Balão: Linha Com Limite e Barra de Destaque 8">
            <a:extLst>
              <a:ext uri="{FF2B5EF4-FFF2-40B4-BE49-F238E27FC236}">
                <a16:creationId xmlns:a16="http://schemas.microsoft.com/office/drawing/2014/main" id="{4DC65E98-F6C7-4C7E-A2D8-D05045632166}"/>
              </a:ext>
            </a:extLst>
          </p:cNvPr>
          <p:cNvSpPr/>
          <p:nvPr/>
        </p:nvSpPr>
        <p:spPr>
          <a:xfrm>
            <a:off x="4194313" y="3586371"/>
            <a:ext cx="3803373" cy="972377"/>
          </a:xfrm>
          <a:prstGeom prst="accentBorderCallout1">
            <a:avLst>
              <a:gd name="adj1" fmla="val 32988"/>
              <a:gd name="adj2" fmla="val 97917"/>
              <a:gd name="adj3" fmla="val 57328"/>
              <a:gd name="adj4" fmla="val 107761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chemeClr val="bg1"/>
                </a:solidFill>
              </a:rPr>
              <a:t>Encontras imagens e informações gerais.</a:t>
            </a:r>
          </a:p>
        </p:txBody>
      </p:sp>
    </p:spTree>
    <p:extLst>
      <p:ext uri="{BB962C8B-B14F-4D97-AF65-F5344CB8AC3E}">
        <p14:creationId xmlns:p14="http://schemas.microsoft.com/office/powerpoint/2010/main" val="2280671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47E6C5-1A53-42A0-92AC-FC42360015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4750" y="964095"/>
            <a:ext cx="8361229" cy="4929809"/>
          </a:xfrm>
        </p:spPr>
        <p:txBody>
          <a:bodyPr/>
          <a:lstStyle/>
          <a:p>
            <a:pPr algn="l"/>
            <a:r>
              <a:rPr lang="pt-PT" sz="5400" b="1" dirty="0"/>
              <a:t>Pesquisando…</a:t>
            </a:r>
            <a:br>
              <a:rPr lang="pt-PT" sz="5400" dirty="0"/>
            </a:br>
            <a:br>
              <a:rPr lang="pt-PT" sz="5400" dirty="0"/>
            </a:br>
            <a:r>
              <a:rPr lang="pt-PT" sz="5400" dirty="0"/>
              <a:t>       	Ler</a:t>
            </a:r>
            <a:br>
              <a:rPr lang="pt-PT" sz="5400" dirty="0"/>
            </a:br>
            <a:r>
              <a:rPr lang="pt-PT" sz="5400" dirty="0"/>
              <a:t>		Analisar</a:t>
            </a:r>
            <a:br>
              <a:rPr lang="pt-PT" sz="5400" dirty="0"/>
            </a:br>
            <a:r>
              <a:rPr lang="pt-PT" sz="5400" dirty="0"/>
              <a:t>		selecionar</a:t>
            </a:r>
            <a:br>
              <a:rPr lang="pt-PT" sz="5400" dirty="0"/>
            </a:br>
            <a:endParaRPr lang="pt-PT" sz="5400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09B4C773-6CCE-8578-FB15-2F7DC26527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2075" y="-449263"/>
            <a:ext cx="476250" cy="47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BA901704-0A39-B0E0-9474-3DEFB5EEB7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17550" y="-449263"/>
            <a:ext cx="476250" cy="47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AF91BAA3-B6B3-D0C2-BE70-2BAEC36F1E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43025" y="-449263"/>
            <a:ext cx="476250" cy="47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8" name="AutoShape 5">
            <a:extLst>
              <a:ext uri="{FF2B5EF4-FFF2-40B4-BE49-F238E27FC236}">
                <a16:creationId xmlns:a16="http://schemas.microsoft.com/office/drawing/2014/main" id="{0CA79998-5E1B-301F-8FB3-BF8EE25A2C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68500" y="-449263"/>
            <a:ext cx="476250" cy="47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1" name="AutoShape 7">
            <a:extLst>
              <a:ext uri="{FF2B5EF4-FFF2-40B4-BE49-F238E27FC236}">
                <a16:creationId xmlns:a16="http://schemas.microsoft.com/office/drawing/2014/main" id="{45355EF5-6F1A-127C-F443-2217E11B0B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325" y="396875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2" name="AutoShape 8">
            <a:extLst>
              <a:ext uri="{FF2B5EF4-FFF2-40B4-BE49-F238E27FC236}">
                <a16:creationId xmlns:a16="http://schemas.microsoft.com/office/drawing/2014/main" id="{44092E63-FC9F-AEB3-A58B-9DC423DC20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4050" y="396875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3" name="AutoShape 9">
            <a:extLst>
              <a:ext uri="{FF2B5EF4-FFF2-40B4-BE49-F238E27FC236}">
                <a16:creationId xmlns:a16="http://schemas.microsoft.com/office/drawing/2014/main" id="{EBE4066E-DD4A-B532-E713-0697CCE639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47775" y="396875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4" name="AutoShape 10">
            <a:extLst>
              <a:ext uri="{FF2B5EF4-FFF2-40B4-BE49-F238E27FC236}">
                <a16:creationId xmlns:a16="http://schemas.microsoft.com/office/drawing/2014/main" id="{B12152D2-EDAB-EB4A-A785-0F12174808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500" y="396875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1" name="AutoShape 16">
            <a:extLst>
              <a:ext uri="{FF2B5EF4-FFF2-40B4-BE49-F238E27FC236}">
                <a16:creationId xmlns:a16="http://schemas.microsoft.com/office/drawing/2014/main" id="{0C51513D-CCD1-3D64-C8C3-D5939CA00F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361613" y="6279228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7" name="AutoShape 21">
            <a:hlinkClick r:id="rId2"/>
            <a:extLst>
              <a:ext uri="{FF2B5EF4-FFF2-40B4-BE49-F238E27FC236}">
                <a16:creationId xmlns:a16="http://schemas.microsoft.com/office/drawing/2014/main" id="{AE4DAF05-5821-D2CF-61C6-C9BFBAAFE2D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94150" y="-9207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8" name="AutoShape 22">
            <a:extLst>
              <a:ext uri="{FF2B5EF4-FFF2-40B4-BE49-F238E27FC236}">
                <a16:creationId xmlns:a16="http://schemas.microsoft.com/office/drawing/2014/main" id="{CA1A3BFB-B8DD-15BA-AC90-DE3DE299D1F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65613" y="-9207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99E10D2-5A12-6162-6BD5-DF5A3E945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5337" y="6231587"/>
            <a:ext cx="1361284" cy="476281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0FB0C02-3BAC-27EF-1B45-527B163D1B2E}"/>
              </a:ext>
            </a:extLst>
          </p:cNvPr>
          <p:cNvSpPr txBox="1"/>
          <p:nvPr/>
        </p:nvSpPr>
        <p:spPr>
          <a:xfrm>
            <a:off x="8342142" y="6231587"/>
            <a:ext cx="1589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Cristina Silva</a:t>
            </a:r>
          </a:p>
        </p:txBody>
      </p:sp>
    </p:spTree>
    <p:extLst>
      <p:ext uri="{BB962C8B-B14F-4D97-AF65-F5344CB8AC3E}">
        <p14:creationId xmlns:p14="http://schemas.microsoft.com/office/powerpoint/2010/main" val="378061005"/>
      </p:ext>
    </p:extLst>
  </p:cSld>
  <p:clrMapOvr>
    <a:masterClrMapping/>
  </p:clrMapOvr>
</p:sld>
</file>

<file path=ppt/theme/theme1.xml><?xml version="1.0" encoding="utf-8"?>
<a:theme xmlns:a="http://schemas.openxmlformats.org/drawingml/2006/main" name="Recorte">
  <a:themeElements>
    <a:clrScheme name="Crop">
      <a:dk1>
        <a:sysClr val="windowText" lastClr="000000"/>
      </a:dk1>
      <a:lt1>
        <a:sysClr val="window" lastClr="FFFFFF"/>
      </a:lt1>
      <a:dk2>
        <a:srgbClr val="4A2318"/>
      </a:dk2>
      <a:lt2>
        <a:srgbClr val="EDECEB"/>
      </a:lt2>
      <a:accent1>
        <a:srgbClr val="F3C82E"/>
      </a:accent1>
      <a:accent2>
        <a:srgbClr val="A26176"/>
      </a:accent2>
      <a:accent3>
        <a:srgbClr val="74A94E"/>
      </a:accent3>
      <a:accent4>
        <a:srgbClr val="188E8D"/>
      </a:accent4>
      <a:accent5>
        <a:srgbClr val="EE913A"/>
      </a:accent5>
      <a:accent6>
        <a:srgbClr val="DF5D4A"/>
      </a:accent6>
      <a:hlink>
        <a:srgbClr val="188E8D"/>
      </a:hlink>
      <a:folHlink>
        <a:srgbClr val="A26176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TM10001105[[fn=Recortar]]</Template>
  <TotalTime>235</TotalTime>
  <Words>599</Words>
  <Application>Microsoft Macintosh PowerPoint</Application>
  <PresentationFormat>Ecrã Panorâmico</PresentationFormat>
  <Paragraphs>85</Paragraphs>
  <Slides>9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9</vt:i4>
      </vt:variant>
    </vt:vector>
  </HeadingPairs>
  <TitlesOfParts>
    <vt:vector size="13" baseType="lpstr">
      <vt:lpstr>Aharoni</vt:lpstr>
      <vt:lpstr>Franklin Gothic Book</vt:lpstr>
      <vt:lpstr>Wingdings</vt:lpstr>
      <vt:lpstr>Recorte</vt:lpstr>
      <vt:lpstr>Pesquisar+                            Saber+ 1.º ciclo</vt:lpstr>
      <vt:lpstr>Vamos </vt:lpstr>
      <vt:lpstr>Antes de começar…</vt:lpstr>
      <vt:lpstr>Apresentação do PowerPoint</vt:lpstr>
      <vt:lpstr>Continuando…</vt:lpstr>
      <vt:lpstr>Continuando…</vt:lpstr>
      <vt:lpstr>2.ª ETAPA</vt:lpstr>
      <vt:lpstr>Continuando…</vt:lpstr>
      <vt:lpstr>Pesquisando…          Ler   Analisar   selecionar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Pesquisar+                            Saber+</dc:title>
  <dc:creator>cristinasmoura@gmail.com</dc:creator>
  <cp:lastModifiedBy>Mónica Machado</cp:lastModifiedBy>
  <cp:revision>22</cp:revision>
  <dcterms:created xsi:type="dcterms:W3CDTF">2019-02-25T15:24:21Z</dcterms:created>
  <dcterms:modified xsi:type="dcterms:W3CDTF">2024-12-17T14:13:25Z</dcterms:modified>
</cp:coreProperties>
</file>